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elia Ibáñez Escriche" initials="NIE" lastIdx="9" clrIdx="0">
    <p:extLst>
      <p:ext uri="{19B8F6BF-5375-455C-9EA6-DF929625EA0E}">
        <p15:presenceInfo xmlns:p15="http://schemas.microsoft.com/office/powerpoint/2012/main" userId="S::noeibes@upv.edu.es::ac3aa5c2-b1b6-4e8e-89c8-06fca279a0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3FA"/>
    <a:srgbClr val="FF6565"/>
    <a:srgbClr val="F38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>
        <p:scale>
          <a:sx n="30" d="100"/>
          <a:sy n="30" d="100"/>
        </p:scale>
        <p:origin x="232" y="-4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iumh-my.sharepoint.com/personal/mariluz_garcia_miumh_umh_es/Documents/maria/fabara/canal/figur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iumh-my.sharepoint.com/personal/mariluz_garcia_miumh_umh_es/Documents/maria/fabara/canal/figur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iumh-my.sharepoint.com/personal/mariluz_garcia_miumh_umh_es/Documents/maria/fabara/canal/figur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iumh-my.sharepoint.com/personal/mariluz_garcia_miumh_umh_es/Documents/maria/fabara/canal/figur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Affogato" panose="00000500000000000000" pitchFamily="2" charset="0"/>
                <a:ea typeface="+mn-ea"/>
                <a:cs typeface="+mn-cs"/>
              </a:defRPr>
            </a:pPr>
            <a:r>
              <a:rPr lang="en-US"/>
              <a:t>AxA</a:t>
            </a:r>
          </a:p>
        </c:rich>
      </c:tx>
      <c:layout>
        <c:manualLayout>
          <c:xMode val="edge"/>
          <c:yMode val="edge"/>
          <c:x val="0.45830387201210071"/>
          <c:y val="0.18391030391540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ffogato" panose="00000500000000000000" pitchFamily="2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Hoja2!$B$11</c:f>
              <c:strCache>
                <c:ptCount val="1"/>
                <c:pt idx="0">
                  <c:v>AxA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59C-428D-8244-788DB399FC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59C-428D-8244-788DB399FC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9C-428D-8244-788DB399FC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59C-428D-8244-788DB399FC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59C-428D-8244-788DB399FC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Affogato" panose="00000500000000000000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Hoja2!$C$10:$G$10</c:f>
              <c:strCache>
                <c:ptCount val="5"/>
                <c:pt idx="0">
                  <c:v>pata_trasera</c:v>
                </c:pt>
                <c:pt idx="1">
                  <c:v>patas_delanteras</c:v>
                </c:pt>
                <c:pt idx="2">
                  <c:v>caja_toracica</c:v>
                </c:pt>
                <c:pt idx="3">
                  <c:v>lomo</c:v>
                </c:pt>
                <c:pt idx="4">
                  <c:v>resto</c:v>
                </c:pt>
              </c:strCache>
            </c:strRef>
          </c:cat>
          <c:val>
            <c:numRef>
              <c:f>Hoja2!$C$11:$G$11</c:f>
              <c:numCache>
                <c:formatCode>General</c:formatCode>
                <c:ptCount val="5"/>
                <c:pt idx="0">
                  <c:v>31.734693877551017</c:v>
                </c:pt>
                <c:pt idx="1">
                  <c:v>12.142857142857142</c:v>
                </c:pt>
                <c:pt idx="2">
                  <c:v>19.183673469387756</c:v>
                </c:pt>
                <c:pt idx="3">
                  <c:v>5.7142857142857144</c:v>
                </c:pt>
                <c:pt idx="4">
                  <c:v>31.22448979591837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9C-428D-8244-788DB399FC2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569027786815885"/>
          <c:y val="0.14856481481481484"/>
          <c:w val="0.30430972213184093"/>
          <c:h val="0.744792213473315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ffogato" panose="00000500000000000000" pitchFamily="2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latin typeface="Affogato" panose="00000500000000000000" pitchFamily="2" charset="0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ffogato" panose="00000500000000000000" pitchFamily="2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Hoja2!$B$12</c:f>
              <c:strCache>
                <c:ptCount val="1"/>
                <c:pt idx="0">
                  <c:v>AxN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6D1-4D35-A465-0611D39189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6D1-4D35-A465-0611D39189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6D1-4D35-A465-0611D39189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6D1-4D35-A465-0611D39189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6D1-4D35-A465-0611D39189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Affogato" panose="00000500000000000000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Hoja2!$C$10:$F$10</c:f>
              <c:strCache>
                <c:ptCount val="4"/>
                <c:pt idx="0">
                  <c:v>pata_trasera</c:v>
                </c:pt>
                <c:pt idx="1">
                  <c:v>patas_delanteras</c:v>
                </c:pt>
                <c:pt idx="2">
                  <c:v>caja_toracica</c:v>
                </c:pt>
                <c:pt idx="3">
                  <c:v>lomo</c:v>
                </c:pt>
              </c:strCache>
            </c:strRef>
          </c:cat>
          <c:val>
            <c:numRef>
              <c:f>Hoja2!$C$12:$G$12</c:f>
              <c:numCache>
                <c:formatCode>General</c:formatCode>
                <c:ptCount val="5"/>
                <c:pt idx="0">
                  <c:v>33.952528379772964</c:v>
                </c:pt>
                <c:pt idx="1">
                  <c:v>12.074303405572756</c:v>
                </c:pt>
                <c:pt idx="2">
                  <c:v>18.988648090815275</c:v>
                </c:pt>
                <c:pt idx="3">
                  <c:v>6.707946336429309</c:v>
                </c:pt>
                <c:pt idx="4">
                  <c:v>28.276573787409703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D1-4D35-A465-0611D391893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latin typeface="Affogato" panose="00000500000000000000" pitchFamily="2" charset="0"/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Affogato" panose="00000500000000000000" pitchFamily="2" charset="0"/>
                <a:ea typeface="+mn-ea"/>
                <a:cs typeface="+mn-cs"/>
              </a:defRPr>
            </a:pPr>
            <a:r>
              <a:rPr lang="en-US"/>
              <a:t>AxA</a:t>
            </a:r>
          </a:p>
        </c:rich>
      </c:tx>
      <c:layout>
        <c:manualLayout>
          <c:xMode val="edge"/>
          <c:yMode val="edge"/>
          <c:x val="0.45830387201210071"/>
          <c:y val="0.18391030391540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ffogato" panose="00000500000000000000" pitchFamily="2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Hoja2!$B$11</c:f>
              <c:strCache>
                <c:ptCount val="1"/>
                <c:pt idx="0">
                  <c:v>AxA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0A-4A30-B072-65F3A2485C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0A-4A30-B072-65F3A2485C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0A-4A30-B072-65F3A2485C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30A-4A30-B072-65F3A2485C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30A-4A30-B072-65F3A2485C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Affogato" panose="00000500000000000000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Hoja2!$C$10:$G$10</c:f>
              <c:strCache>
                <c:ptCount val="5"/>
                <c:pt idx="0">
                  <c:v>pata_trasera</c:v>
                </c:pt>
                <c:pt idx="1">
                  <c:v>patas_delanteras</c:v>
                </c:pt>
                <c:pt idx="2">
                  <c:v>caja_toracica</c:v>
                </c:pt>
                <c:pt idx="3">
                  <c:v>lomo</c:v>
                </c:pt>
                <c:pt idx="4">
                  <c:v>resto</c:v>
                </c:pt>
              </c:strCache>
            </c:strRef>
          </c:cat>
          <c:val>
            <c:numRef>
              <c:f>Hoja2!$C$51:$G$51</c:f>
              <c:numCache>
                <c:formatCode>General</c:formatCode>
                <c:ptCount val="5"/>
                <c:pt idx="0">
                  <c:v>37.714285714285715</c:v>
                </c:pt>
                <c:pt idx="1">
                  <c:v>13.80952380952381</c:v>
                </c:pt>
                <c:pt idx="2">
                  <c:v>18.571428571428573</c:v>
                </c:pt>
                <c:pt idx="3">
                  <c:v>5.3333333333333339</c:v>
                </c:pt>
                <c:pt idx="4">
                  <c:v>24.571428571428573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0A-4A30-B072-65F3A2485C1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569027786815885"/>
          <c:y val="0.14856481481481484"/>
          <c:w val="0.30430972213184093"/>
          <c:h val="0.744792213473315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ffogato" panose="00000500000000000000" pitchFamily="2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latin typeface="Affogato" panose="00000500000000000000" pitchFamily="2" charset="0"/>
        </a:defRPr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Affogato" panose="00000500000000000000" pitchFamily="2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Hoja2!$B$12</c:f>
              <c:strCache>
                <c:ptCount val="1"/>
                <c:pt idx="0">
                  <c:v>AxN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478-475D-AF35-3329D3BD98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478-475D-AF35-3329D3BD98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478-475D-AF35-3329D3BD98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478-475D-AF35-3329D3BD98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478-475D-AF35-3329D3BD9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Affogato" panose="00000500000000000000" pitchFamily="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Hoja2!$C$10:$F$10</c:f>
              <c:strCache>
                <c:ptCount val="4"/>
                <c:pt idx="0">
                  <c:v>pata_trasera</c:v>
                </c:pt>
                <c:pt idx="1">
                  <c:v>patas_delanteras</c:v>
                </c:pt>
                <c:pt idx="2">
                  <c:v>caja_toracica</c:v>
                </c:pt>
                <c:pt idx="3">
                  <c:v>lomo</c:v>
                </c:pt>
              </c:strCache>
            </c:strRef>
          </c:cat>
          <c:val>
            <c:numRef>
              <c:f>Hoja2!$C$52:$G$52</c:f>
              <c:numCache>
                <c:formatCode>General</c:formatCode>
                <c:ptCount val="5"/>
                <c:pt idx="0">
                  <c:v>36.064113980409616</c:v>
                </c:pt>
                <c:pt idx="1">
                  <c:v>12.822796081923418</c:v>
                </c:pt>
                <c:pt idx="2">
                  <c:v>17.186108637577917</c:v>
                </c:pt>
                <c:pt idx="3">
                  <c:v>5.7880676758682101</c:v>
                </c:pt>
                <c:pt idx="4">
                  <c:v>28.138913624220834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78-475D-AF35-3329D3BD984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latin typeface="Affogato" panose="00000500000000000000" pitchFamily="2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80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55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842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09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28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10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07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52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12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30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FBFA-0E2D-4B72-A55E-7F24EC356B1B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9413-FF4C-4E44-AD4B-CB60050FCF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02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jpeg"/><Relationship Id="rId7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10" Type="http://schemas.openxmlformats.org/officeDocument/2006/relationships/chart" Target="../charts/chart4.xml"/><Relationship Id="rId4" Type="http://schemas.openxmlformats.org/officeDocument/2006/relationships/image" Target="../media/image3.jp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3FD3917-66C0-43E3-B8B2-F64FAACB55CB}"/>
              </a:ext>
            </a:extLst>
          </p:cNvPr>
          <p:cNvSpPr txBox="1"/>
          <p:nvPr/>
        </p:nvSpPr>
        <p:spPr>
          <a:xfrm>
            <a:off x="682373" y="1049574"/>
            <a:ext cx="2765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ESTUDIO DE LAS CARACTERÍSTICAS DE LA CALIDAD DE LA CARNE Y DE LA CANAL DE UNA LÍNEA MATERNAL RESILIENTE DE CONEJOS </a:t>
            </a:r>
          </a:p>
        </p:txBody>
      </p:sp>
      <p:sp>
        <p:nvSpPr>
          <p:cNvPr id="284" name="CuadroTexto 283">
            <a:extLst>
              <a:ext uri="{FF2B5EF4-FFF2-40B4-BE49-F238E27FC236}">
                <a16:creationId xmlns:a16="http://schemas.microsoft.com/office/drawing/2014/main" id="{245390D5-F8BA-41FD-91BE-34C9E954C18D}"/>
              </a:ext>
            </a:extLst>
          </p:cNvPr>
          <p:cNvSpPr txBox="1"/>
          <p:nvPr/>
        </p:nvSpPr>
        <p:spPr>
          <a:xfrm>
            <a:off x="2737644" y="16767769"/>
            <a:ext cx="23937083" cy="146423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OBJETIVO: Estudiar el efecto de cruzamiento de la línea resiliente con machos de crecimiento en la calidad de la carne y de la canal</a:t>
            </a:r>
          </a:p>
        </p:txBody>
      </p:sp>
      <p:sp>
        <p:nvSpPr>
          <p:cNvPr id="522" name="CuadroTexto 521">
            <a:extLst>
              <a:ext uri="{FF2B5EF4-FFF2-40B4-BE49-F238E27FC236}">
                <a16:creationId xmlns:a16="http://schemas.microsoft.com/office/drawing/2014/main" id="{0358BAD0-7637-425A-9A26-DB49288CD7D8}"/>
              </a:ext>
            </a:extLst>
          </p:cNvPr>
          <p:cNvSpPr txBox="1"/>
          <p:nvPr/>
        </p:nvSpPr>
        <p:spPr>
          <a:xfrm rot="16200000">
            <a:off x="-1337470" y="31331198"/>
            <a:ext cx="57584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588" name="Flecha: a la derecha 587">
            <a:extLst>
              <a:ext uri="{FF2B5EF4-FFF2-40B4-BE49-F238E27FC236}">
                <a16:creationId xmlns:a16="http://schemas.microsoft.com/office/drawing/2014/main" id="{89051DFF-543D-455F-A2B1-357DB02D9056}"/>
              </a:ext>
            </a:extLst>
          </p:cNvPr>
          <p:cNvSpPr/>
          <p:nvPr/>
        </p:nvSpPr>
        <p:spPr>
          <a:xfrm>
            <a:off x="14318852" y="21498674"/>
            <a:ext cx="3543932" cy="79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8" name="CuadroTexto 607">
            <a:extLst>
              <a:ext uri="{FF2B5EF4-FFF2-40B4-BE49-F238E27FC236}">
                <a16:creationId xmlns:a16="http://schemas.microsoft.com/office/drawing/2014/main" id="{174F1A1C-7050-42AD-AE08-BD2DAD3F4CE5}"/>
              </a:ext>
            </a:extLst>
          </p:cNvPr>
          <p:cNvSpPr txBox="1"/>
          <p:nvPr/>
        </p:nvSpPr>
        <p:spPr>
          <a:xfrm>
            <a:off x="3941547" y="20059553"/>
            <a:ext cx="112202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Caracteres medidos a 63 días y a 91 días: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Rendimiento a la canal (%)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Canal de referencia (g)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Canal comercial: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Porcentaje de patas traseras (%)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Porcentaje de patas delanteras (%)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Porcentaje de caja torácica (%)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Porcentaje de lomo (%)</a:t>
            </a:r>
          </a:p>
        </p:txBody>
      </p:sp>
      <p:sp>
        <p:nvSpPr>
          <p:cNvPr id="611" name="CuadroTexto 610">
            <a:extLst>
              <a:ext uri="{FF2B5EF4-FFF2-40B4-BE49-F238E27FC236}">
                <a16:creationId xmlns:a16="http://schemas.microsoft.com/office/drawing/2014/main" id="{B80F777D-3DC2-429A-AA34-6313E245B8B0}"/>
              </a:ext>
            </a:extLst>
          </p:cNvPr>
          <p:cNvSpPr txBox="1"/>
          <p:nvPr/>
        </p:nvSpPr>
        <p:spPr>
          <a:xfrm rot="16200000">
            <a:off x="-1540257" y="13828687"/>
            <a:ext cx="57584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612" name="CuadroTexto 611">
            <a:extLst>
              <a:ext uri="{FF2B5EF4-FFF2-40B4-BE49-F238E27FC236}">
                <a16:creationId xmlns:a16="http://schemas.microsoft.com/office/drawing/2014/main" id="{1318140A-464D-4B66-9DFA-4B1CE4762331}"/>
              </a:ext>
            </a:extLst>
          </p:cNvPr>
          <p:cNvSpPr txBox="1"/>
          <p:nvPr/>
        </p:nvSpPr>
        <p:spPr>
          <a:xfrm rot="16200000">
            <a:off x="-1109370" y="21474663"/>
            <a:ext cx="57584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Arial" panose="020B0604020202020204" pitchFamily="34" charset="0"/>
                <a:cs typeface="Arial" panose="020B0604020202020204" pitchFamily="34" charset="0"/>
              </a:rPr>
              <a:t>MATERIALE Y MÉTODOS</a:t>
            </a:r>
          </a:p>
        </p:txBody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0338CEF3-5641-4031-B300-606603F9E52C}"/>
              </a:ext>
            </a:extLst>
          </p:cNvPr>
          <p:cNvSpPr/>
          <p:nvPr/>
        </p:nvSpPr>
        <p:spPr>
          <a:xfrm>
            <a:off x="3099895" y="10480857"/>
            <a:ext cx="6193115" cy="2848388"/>
          </a:xfrm>
          <a:custGeom>
            <a:avLst/>
            <a:gdLst>
              <a:gd name="connsiteX0" fmla="*/ 0 w 6193115"/>
              <a:gd name="connsiteY0" fmla="*/ 586148 h 3516817"/>
              <a:gd name="connsiteX1" fmla="*/ 586148 w 6193115"/>
              <a:gd name="connsiteY1" fmla="*/ 0 h 3516817"/>
              <a:gd name="connsiteX2" fmla="*/ 5606967 w 6193115"/>
              <a:gd name="connsiteY2" fmla="*/ 0 h 3516817"/>
              <a:gd name="connsiteX3" fmla="*/ 6193115 w 6193115"/>
              <a:gd name="connsiteY3" fmla="*/ 586148 h 3516817"/>
              <a:gd name="connsiteX4" fmla="*/ 6193115 w 6193115"/>
              <a:gd name="connsiteY4" fmla="*/ 2930669 h 3516817"/>
              <a:gd name="connsiteX5" fmla="*/ 5606967 w 6193115"/>
              <a:gd name="connsiteY5" fmla="*/ 3516817 h 3516817"/>
              <a:gd name="connsiteX6" fmla="*/ 586148 w 6193115"/>
              <a:gd name="connsiteY6" fmla="*/ 3516817 h 3516817"/>
              <a:gd name="connsiteX7" fmla="*/ 0 w 6193115"/>
              <a:gd name="connsiteY7" fmla="*/ 2930669 h 3516817"/>
              <a:gd name="connsiteX8" fmla="*/ 0 w 6193115"/>
              <a:gd name="connsiteY8" fmla="*/ 586148 h 351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3115" h="3516817">
                <a:moveTo>
                  <a:pt x="0" y="586148"/>
                </a:moveTo>
                <a:cubicBezTo>
                  <a:pt x="0" y="262427"/>
                  <a:pt x="262427" y="0"/>
                  <a:pt x="586148" y="0"/>
                </a:cubicBezTo>
                <a:lnTo>
                  <a:pt x="5606967" y="0"/>
                </a:lnTo>
                <a:cubicBezTo>
                  <a:pt x="5930688" y="0"/>
                  <a:pt x="6193115" y="262427"/>
                  <a:pt x="6193115" y="586148"/>
                </a:cubicBezTo>
                <a:lnTo>
                  <a:pt x="6193115" y="2930669"/>
                </a:lnTo>
                <a:cubicBezTo>
                  <a:pt x="6193115" y="3254390"/>
                  <a:pt x="5930688" y="3516817"/>
                  <a:pt x="5606967" y="3516817"/>
                </a:cubicBezTo>
                <a:lnTo>
                  <a:pt x="586148" y="3516817"/>
                </a:lnTo>
                <a:cubicBezTo>
                  <a:pt x="262427" y="3516817"/>
                  <a:pt x="0" y="3254390"/>
                  <a:pt x="0" y="2930669"/>
                </a:cubicBezTo>
                <a:lnTo>
                  <a:pt x="0" y="58614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117" tIns="263117" rIns="263117" bIns="263117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2800" b="1" kern="1200" dirty="0">
                <a:solidFill>
                  <a:schemeClr val="tx1"/>
                </a:solidFill>
                <a:latin typeface="Affogato" panose="00000500000000000000" pitchFamily="2" charset="0"/>
              </a:rPr>
              <a:t>SE HA GENERADO UNA LÍNEA MATERNAL RESILIENTE EN CONEJO EN LA UNIVERIDAD MIGUEL HERNÁNDEZ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2022782" y="24774255"/>
            <a:ext cx="24859576" cy="795775"/>
            <a:chOff x="2396644" y="27167590"/>
            <a:chExt cx="24859576" cy="795775"/>
          </a:xfrm>
        </p:grpSpPr>
        <p:grpSp>
          <p:nvGrpSpPr>
            <p:cNvPr id="13" name="Grupo 12"/>
            <p:cNvGrpSpPr/>
            <p:nvPr/>
          </p:nvGrpSpPr>
          <p:grpSpPr>
            <a:xfrm>
              <a:off x="2396644" y="27232736"/>
              <a:ext cx="6190621" cy="730629"/>
              <a:chOff x="2396644" y="27232736"/>
              <a:chExt cx="6190621" cy="730629"/>
            </a:xfrm>
          </p:grpSpPr>
          <p:grpSp>
            <p:nvGrpSpPr>
              <p:cNvPr id="11" name="Grupo 10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23" name="Estrella de 4 puntas 32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25" name="Estrella de 4 puntas 32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27" name="Grupo 326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28" name="Estrella de 4 puntas 32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29" name="Estrella de 4 puntas 32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30" name="Grupo 329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31" name="Estrella de 4 puntas 33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32" name="Estrella de 4 puntas 33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33" name="Grupo 332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34" name="Estrella de 4 puntas 33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35" name="Estrella de 4 puntas 33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337" name="Grupo 336"/>
            <p:cNvGrpSpPr/>
            <p:nvPr/>
          </p:nvGrpSpPr>
          <p:grpSpPr>
            <a:xfrm>
              <a:off x="8591684" y="27219932"/>
              <a:ext cx="6190621" cy="730629"/>
              <a:chOff x="2396644" y="27232736"/>
              <a:chExt cx="6190621" cy="730629"/>
            </a:xfrm>
          </p:grpSpPr>
          <p:grpSp>
            <p:nvGrpSpPr>
              <p:cNvPr id="338" name="Grupo 337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48" name="Estrella de 4 puntas 34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49" name="Estrella de 4 puntas 34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39" name="Grupo 338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46" name="Estrella de 4 puntas 345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47" name="Estrella de 4 puntas 346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40" name="Grupo 339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44" name="Estrella de 4 puntas 34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45" name="Estrella de 4 puntas 34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41" name="Grupo 340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42" name="Estrella de 4 puntas 341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43" name="Estrella de 4 puntas 342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350" name="Grupo 349"/>
            <p:cNvGrpSpPr/>
            <p:nvPr/>
          </p:nvGrpSpPr>
          <p:grpSpPr>
            <a:xfrm>
              <a:off x="14820681" y="27190371"/>
              <a:ext cx="6190621" cy="730629"/>
              <a:chOff x="2396644" y="27232736"/>
              <a:chExt cx="6190621" cy="730629"/>
            </a:xfrm>
          </p:grpSpPr>
          <p:grpSp>
            <p:nvGrpSpPr>
              <p:cNvPr id="351" name="Grupo 350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61" name="Estrella de 4 puntas 36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62" name="Estrella de 4 puntas 36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52" name="Grupo 351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59" name="Estrella de 4 puntas 35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60" name="Estrella de 4 puntas 35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53" name="Grupo 352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57" name="Estrella de 4 puntas 35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58" name="Estrella de 4 puntas 35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54" name="Grupo 353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55" name="Estrella de 4 puntas 35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56" name="Estrella de 4 puntas 35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363" name="Grupo 362"/>
            <p:cNvGrpSpPr/>
            <p:nvPr/>
          </p:nvGrpSpPr>
          <p:grpSpPr>
            <a:xfrm>
              <a:off x="21065599" y="27167590"/>
              <a:ext cx="6190621" cy="730629"/>
              <a:chOff x="2396644" y="27232736"/>
              <a:chExt cx="6190621" cy="730629"/>
            </a:xfrm>
          </p:grpSpPr>
          <p:grpSp>
            <p:nvGrpSpPr>
              <p:cNvPr id="364" name="Grupo 363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81" name="Estrella de 4 puntas 38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82" name="Estrella de 4 puntas 38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65" name="Grupo 364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74" name="Estrella de 4 puntas 37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75" name="Estrella de 4 puntas 37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66" name="Grupo 365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71" name="Estrella de 4 puntas 37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72" name="Estrella de 4 puntas 37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67" name="Grupo 366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68" name="Estrella de 4 puntas 36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69" name="Estrella de 4 puntas 36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</p:grpSp>
      <p:grpSp>
        <p:nvGrpSpPr>
          <p:cNvPr id="383" name="Grupo 382"/>
          <p:cNvGrpSpPr/>
          <p:nvPr/>
        </p:nvGrpSpPr>
        <p:grpSpPr>
          <a:xfrm>
            <a:off x="1933190" y="9116969"/>
            <a:ext cx="24859576" cy="795775"/>
            <a:chOff x="2396644" y="27167590"/>
            <a:chExt cx="24859576" cy="795775"/>
          </a:xfrm>
        </p:grpSpPr>
        <p:grpSp>
          <p:nvGrpSpPr>
            <p:cNvPr id="384" name="Grupo 383"/>
            <p:cNvGrpSpPr/>
            <p:nvPr/>
          </p:nvGrpSpPr>
          <p:grpSpPr>
            <a:xfrm>
              <a:off x="2396644" y="27232736"/>
              <a:ext cx="6190621" cy="730629"/>
              <a:chOff x="2396644" y="27232736"/>
              <a:chExt cx="6190621" cy="730629"/>
            </a:xfrm>
          </p:grpSpPr>
          <p:grpSp>
            <p:nvGrpSpPr>
              <p:cNvPr id="498" name="Grupo 497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09" name="Estrella de 4 puntas 50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10" name="Estrella de 4 puntas 50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499" name="Grupo 498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07" name="Estrella de 4 puntas 50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08" name="Estrella de 4 puntas 50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01" name="Grupo 500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05" name="Estrella de 4 puntas 50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06" name="Estrella de 4 puntas 50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02" name="Grupo 501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03" name="Estrella de 4 puntas 50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04" name="Estrella de 4 puntas 503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385" name="Grupo 384"/>
            <p:cNvGrpSpPr/>
            <p:nvPr/>
          </p:nvGrpSpPr>
          <p:grpSpPr>
            <a:xfrm>
              <a:off x="8591684" y="27219932"/>
              <a:ext cx="6190621" cy="730629"/>
              <a:chOff x="2396644" y="27232736"/>
              <a:chExt cx="6190621" cy="730629"/>
            </a:xfrm>
          </p:grpSpPr>
          <p:grpSp>
            <p:nvGrpSpPr>
              <p:cNvPr id="413" name="Grupo 412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23" name="Estrella de 4 puntas 42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24" name="Estrella de 4 puntas 423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414" name="Grupo 413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21" name="Estrella de 4 puntas 42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22" name="Estrella de 4 puntas 42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415" name="Grupo 414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19" name="Estrella de 4 puntas 41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20" name="Estrella de 4 puntas 41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416" name="Grupo 415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17" name="Estrella de 4 puntas 41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18" name="Estrella de 4 puntas 41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386" name="Grupo 385"/>
            <p:cNvGrpSpPr/>
            <p:nvPr/>
          </p:nvGrpSpPr>
          <p:grpSpPr>
            <a:xfrm>
              <a:off x="14820681" y="27190371"/>
              <a:ext cx="6190621" cy="730629"/>
              <a:chOff x="2396644" y="27232736"/>
              <a:chExt cx="6190621" cy="730629"/>
            </a:xfrm>
          </p:grpSpPr>
          <p:grpSp>
            <p:nvGrpSpPr>
              <p:cNvPr id="400" name="Grupo 399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11" name="Estrella de 4 puntas 41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12" name="Estrella de 4 puntas 41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401" name="Grupo 400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09" name="Estrella de 4 puntas 40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10" name="Estrella de 4 puntas 40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402" name="Grupo 401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07" name="Estrella de 4 puntas 40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08" name="Estrella de 4 puntas 40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403" name="Grupo 402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404" name="Estrella de 4 puntas 40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405" name="Estrella de 4 puntas 40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387" name="Grupo 386"/>
            <p:cNvGrpSpPr/>
            <p:nvPr/>
          </p:nvGrpSpPr>
          <p:grpSpPr>
            <a:xfrm>
              <a:off x="21065599" y="27167590"/>
              <a:ext cx="6190621" cy="730629"/>
              <a:chOff x="2396644" y="27232736"/>
              <a:chExt cx="6190621" cy="730629"/>
            </a:xfrm>
          </p:grpSpPr>
          <p:grpSp>
            <p:nvGrpSpPr>
              <p:cNvPr id="388" name="Grupo 387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98" name="Estrella de 4 puntas 39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99" name="Estrella de 4 puntas 39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89" name="Grupo 388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96" name="Estrella de 4 puntas 395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97" name="Estrella de 4 puntas 396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90" name="Grupo 389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94" name="Estrella de 4 puntas 39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95" name="Estrella de 4 puntas 39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391" name="Grupo 390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392" name="Estrella de 4 puntas 391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393" name="Estrella de 4 puntas 392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</p:grpSp>
      <p:grpSp>
        <p:nvGrpSpPr>
          <p:cNvPr id="511" name="Grupo 510"/>
          <p:cNvGrpSpPr/>
          <p:nvPr/>
        </p:nvGrpSpPr>
        <p:grpSpPr>
          <a:xfrm>
            <a:off x="2076792" y="38003901"/>
            <a:ext cx="24859576" cy="795775"/>
            <a:chOff x="2396644" y="27167590"/>
            <a:chExt cx="24859576" cy="795775"/>
          </a:xfrm>
        </p:grpSpPr>
        <p:grpSp>
          <p:nvGrpSpPr>
            <p:cNvPr id="512" name="Grupo 511"/>
            <p:cNvGrpSpPr/>
            <p:nvPr/>
          </p:nvGrpSpPr>
          <p:grpSpPr>
            <a:xfrm>
              <a:off x="2396644" y="27232736"/>
              <a:ext cx="6190621" cy="730629"/>
              <a:chOff x="2396644" y="27232736"/>
              <a:chExt cx="6190621" cy="730629"/>
            </a:xfrm>
          </p:grpSpPr>
          <p:grpSp>
            <p:nvGrpSpPr>
              <p:cNvPr id="627" name="Grupo 626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37" name="Estrella de 4 puntas 63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38" name="Estrella de 4 puntas 63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628" name="Grupo 627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35" name="Estrella de 4 puntas 63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36" name="Estrella de 4 puntas 63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629" name="Grupo 628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33" name="Estrella de 4 puntas 63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34" name="Estrella de 4 puntas 633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630" name="Grupo 629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31" name="Estrella de 4 puntas 63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32" name="Estrella de 4 puntas 63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513" name="Grupo 512"/>
            <p:cNvGrpSpPr/>
            <p:nvPr/>
          </p:nvGrpSpPr>
          <p:grpSpPr>
            <a:xfrm>
              <a:off x="8591684" y="27219932"/>
              <a:ext cx="6190621" cy="730629"/>
              <a:chOff x="2396644" y="27232736"/>
              <a:chExt cx="6190621" cy="730629"/>
            </a:xfrm>
          </p:grpSpPr>
          <p:grpSp>
            <p:nvGrpSpPr>
              <p:cNvPr id="613" name="Grupo 612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25" name="Estrella de 4 puntas 62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26" name="Estrella de 4 puntas 62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616" name="Grupo 615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23" name="Estrella de 4 puntas 62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24" name="Estrella de 4 puntas 623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617" name="Grupo 616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21" name="Estrella de 4 puntas 62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22" name="Estrella de 4 puntas 62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19" name="Estrella de 4 puntas 61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20" name="Estrella de 4 puntas 61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514" name="Grupo 513"/>
            <p:cNvGrpSpPr/>
            <p:nvPr/>
          </p:nvGrpSpPr>
          <p:grpSpPr>
            <a:xfrm>
              <a:off x="14820681" y="27190371"/>
              <a:ext cx="6190621" cy="730629"/>
              <a:chOff x="2396644" y="27232736"/>
              <a:chExt cx="6190621" cy="730629"/>
            </a:xfrm>
          </p:grpSpPr>
          <p:grpSp>
            <p:nvGrpSpPr>
              <p:cNvPr id="596" name="Grupo 595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09" name="Estrella de 4 puntas 60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10" name="Estrella de 4 puntas 60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97" name="Grupo 596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05" name="Estrella de 4 puntas 60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06" name="Estrella de 4 puntas 60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98" name="Grupo 597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02" name="Estrella de 4 puntas 601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03" name="Estrella de 4 puntas 602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99" name="Grupo 598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600" name="Estrella de 4 puntas 599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601" name="Estrella de 4 puntas 600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515" name="Grupo 514"/>
            <p:cNvGrpSpPr/>
            <p:nvPr/>
          </p:nvGrpSpPr>
          <p:grpSpPr>
            <a:xfrm>
              <a:off x="21065599" y="27167590"/>
              <a:ext cx="6190621" cy="730629"/>
              <a:chOff x="2396644" y="27232736"/>
              <a:chExt cx="6190621" cy="730629"/>
            </a:xfrm>
          </p:grpSpPr>
          <p:grpSp>
            <p:nvGrpSpPr>
              <p:cNvPr id="516" name="Grupo 515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94" name="Estrella de 4 puntas 59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95" name="Estrella de 4 puntas 59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17" name="Grupo 516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91" name="Estrella de 4 puntas 59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93" name="Estrella de 4 puntas 592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18" name="Grupo 517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87" name="Estrella de 4 puntas 58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90" name="Estrella de 4 puntas 58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519" name="Grupo 518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585" name="Estrella de 4 puntas 58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586" name="Estrella de 4 puntas 58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</p:grpSp>
      <p:sp>
        <p:nvSpPr>
          <p:cNvPr id="692" name="CuadroTexto 691">
            <a:extLst>
              <a:ext uri="{FF2B5EF4-FFF2-40B4-BE49-F238E27FC236}">
                <a16:creationId xmlns:a16="http://schemas.microsoft.com/office/drawing/2014/main" id="{4F61A188-B188-400C-B122-93B4E6588828}"/>
              </a:ext>
            </a:extLst>
          </p:cNvPr>
          <p:cNvSpPr txBox="1"/>
          <p:nvPr/>
        </p:nvSpPr>
        <p:spPr>
          <a:xfrm>
            <a:off x="1110858" y="6574191"/>
            <a:ext cx="26798334" cy="252376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000" b="1" dirty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 algn="ctr"/>
            <a:r>
              <a:rPr lang="es-ES" sz="5400" b="1" dirty="0">
                <a:latin typeface="Arial" panose="020B0604020202020204" pitchFamily="34" charset="0"/>
                <a:cs typeface="Arial" panose="020B0604020202020204" pitchFamily="34" charset="0"/>
              </a:rPr>
              <a:t>El cruce entre hembras resilientes y machos de crecimiento mejora el rendimiento  de la canal y de calidad de la carne </a:t>
            </a:r>
            <a:endParaRPr lang="es-E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3" name="Grupo 692"/>
          <p:cNvGrpSpPr/>
          <p:nvPr/>
        </p:nvGrpSpPr>
        <p:grpSpPr>
          <a:xfrm>
            <a:off x="1947212" y="18460091"/>
            <a:ext cx="24859576" cy="795775"/>
            <a:chOff x="2396644" y="27167590"/>
            <a:chExt cx="24859576" cy="795775"/>
          </a:xfrm>
        </p:grpSpPr>
        <p:grpSp>
          <p:nvGrpSpPr>
            <p:cNvPr id="694" name="Grupo 693"/>
            <p:cNvGrpSpPr/>
            <p:nvPr/>
          </p:nvGrpSpPr>
          <p:grpSpPr>
            <a:xfrm>
              <a:off x="2396644" y="27232736"/>
              <a:ext cx="6190621" cy="730629"/>
              <a:chOff x="2396644" y="27232736"/>
              <a:chExt cx="6190621" cy="730629"/>
            </a:xfrm>
          </p:grpSpPr>
          <p:grpSp>
            <p:nvGrpSpPr>
              <p:cNvPr id="734" name="Grupo 733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44" name="Estrella de 4 puntas 74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45" name="Estrella de 4 puntas 74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35" name="Grupo 734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42" name="Estrella de 4 puntas 741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43" name="Estrella de 4 puntas 742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36" name="Grupo 735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40" name="Estrella de 4 puntas 739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41" name="Estrella de 4 puntas 740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37" name="Grupo 736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38" name="Estrella de 4 puntas 73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39" name="Estrella de 4 puntas 73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695" name="Grupo 694"/>
            <p:cNvGrpSpPr/>
            <p:nvPr/>
          </p:nvGrpSpPr>
          <p:grpSpPr>
            <a:xfrm>
              <a:off x="8591684" y="27219932"/>
              <a:ext cx="6190621" cy="730629"/>
              <a:chOff x="2396644" y="27232736"/>
              <a:chExt cx="6190621" cy="730629"/>
            </a:xfrm>
          </p:grpSpPr>
          <p:grpSp>
            <p:nvGrpSpPr>
              <p:cNvPr id="722" name="Grupo 721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32" name="Estrella de 4 puntas 731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33" name="Estrella de 4 puntas 732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23" name="Grupo 722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30" name="Estrella de 4 puntas 729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31" name="Estrella de 4 puntas 730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24" name="Grupo 723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28" name="Estrella de 4 puntas 72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29" name="Estrella de 4 puntas 72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25" name="Grupo 724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26" name="Estrella de 4 puntas 725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27" name="Estrella de 4 puntas 726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696" name="Grupo 695"/>
            <p:cNvGrpSpPr/>
            <p:nvPr/>
          </p:nvGrpSpPr>
          <p:grpSpPr>
            <a:xfrm>
              <a:off x="14820681" y="27190371"/>
              <a:ext cx="6190621" cy="730629"/>
              <a:chOff x="2396644" y="27232736"/>
              <a:chExt cx="6190621" cy="730629"/>
            </a:xfrm>
          </p:grpSpPr>
          <p:grpSp>
            <p:nvGrpSpPr>
              <p:cNvPr id="710" name="Grupo 709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20" name="Estrella de 4 puntas 719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21" name="Estrella de 4 puntas 720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11" name="Grupo 710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18" name="Estrella de 4 puntas 71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19" name="Estrella de 4 puntas 71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12" name="Grupo 711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16" name="Estrella de 4 puntas 715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17" name="Estrella de 4 puntas 716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13" name="Grupo 712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14" name="Estrella de 4 puntas 71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15" name="Estrella de 4 puntas 71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697" name="Grupo 696"/>
            <p:cNvGrpSpPr/>
            <p:nvPr/>
          </p:nvGrpSpPr>
          <p:grpSpPr>
            <a:xfrm>
              <a:off x="21065599" y="27167590"/>
              <a:ext cx="6190621" cy="730629"/>
              <a:chOff x="2396644" y="27232736"/>
              <a:chExt cx="6190621" cy="730629"/>
            </a:xfrm>
          </p:grpSpPr>
          <p:grpSp>
            <p:nvGrpSpPr>
              <p:cNvPr id="698" name="Grupo 697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08" name="Estrella de 4 puntas 707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09" name="Estrella de 4 puntas 708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699" name="Grupo 698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06" name="Estrella de 4 puntas 705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07" name="Estrella de 4 puntas 706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00" name="Grupo 699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04" name="Estrella de 4 puntas 703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05" name="Estrella de 4 puntas 704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01" name="Grupo 700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02" name="Estrella de 4 puntas 701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03" name="Estrella de 4 puntas 702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</p:grpSp>
      <p:grpSp>
        <p:nvGrpSpPr>
          <p:cNvPr id="746" name="Grupo 745"/>
          <p:cNvGrpSpPr/>
          <p:nvPr/>
        </p:nvGrpSpPr>
        <p:grpSpPr>
          <a:xfrm>
            <a:off x="1947212" y="5723251"/>
            <a:ext cx="24859576" cy="795775"/>
            <a:chOff x="2396644" y="27167590"/>
            <a:chExt cx="24859576" cy="795775"/>
          </a:xfrm>
        </p:grpSpPr>
        <p:grpSp>
          <p:nvGrpSpPr>
            <p:cNvPr id="747" name="Grupo 746"/>
            <p:cNvGrpSpPr/>
            <p:nvPr/>
          </p:nvGrpSpPr>
          <p:grpSpPr>
            <a:xfrm>
              <a:off x="2396644" y="27232736"/>
              <a:ext cx="6190621" cy="730629"/>
              <a:chOff x="2396644" y="27232736"/>
              <a:chExt cx="6190621" cy="730629"/>
            </a:xfrm>
          </p:grpSpPr>
          <p:grpSp>
            <p:nvGrpSpPr>
              <p:cNvPr id="787" name="Grupo 786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97" name="Estrella de 4 puntas 79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98" name="Estrella de 4 puntas 79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88" name="Grupo 787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95" name="Estrella de 4 puntas 79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96" name="Estrella de 4 puntas 79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89" name="Grupo 788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93" name="Estrella de 4 puntas 79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94" name="Estrella de 4 puntas 793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90" name="Grupo 789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91" name="Estrella de 4 puntas 79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92" name="Estrella de 4 puntas 79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748" name="Grupo 747"/>
            <p:cNvGrpSpPr/>
            <p:nvPr/>
          </p:nvGrpSpPr>
          <p:grpSpPr>
            <a:xfrm>
              <a:off x="8591684" y="27219932"/>
              <a:ext cx="6190621" cy="730629"/>
              <a:chOff x="2396644" y="27232736"/>
              <a:chExt cx="6190621" cy="730629"/>
            </a:xfrm>
          </p:grpSpPr>
          <p:grpSp>
            <p:nvGrpSpPr>
              <p:cNvPr id="775" name="Grupo 774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85" name="Estrella de 4 puntas 78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86" name="Estrella de 4 puntas 78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76" name="Grupo 775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83" name="Estrella de 4 puntas 78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84" name="Estrella de 4 puntas 783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77" name="Grupo 776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81" name="Estrella de 4 puntas 78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82" name="Estrella de 4 puntas 78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78" name="Grupo 777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79" name="Estrella de 4 puntas 77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80" name="Estrella de 4 puntas 77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749" name="Grupo 748"/>
            <p:cNvGrpSpPr/>
            <p:nvPr/>
          </p:nvGrpSpPr>
          <p:grpSpPr>
            <a:xfrm>
              <a:off x="14820681" y="27190371"/>
              <a:ext cx="6190621" cy="730629"/>
              <a:chOff x="2396644" y="27232736"/>
              <a:chExt cx="6190621" cy="730629"/>
            </a:xfrm>
          </p:grpSpPr>
          <p:grpSp>
            <p:nvGrpSpPr>
              <p:cNvPr id="763" name="Grupo 762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73" name="Estrella de 4 puntas 772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74" name="Estrella de 4 puntas 773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64" name="Grupo 763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71" name="Estrella de 4 puntas 77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72" name="Estrella de 4 puntas 77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65" name="Grupo 764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69" name="Estrella de 4 puntas 76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70" name="Estrella de 4 puntas 76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66" name="Grupo 765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67" name="Estrella de 4 puntas 76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68" name="Estrella de 4 puntas 76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grpSp>
          <p:nvGrpSpPr>
            <p:cNvPr id="750" name="Grupo 749"/>
            <p:cNvGrpSpPr/>
            <p:nvPr/>
          </p:nvGrpSpPr>
          <p:grpSpPr>
            <a:xfrm>
              <a:off x="21065599" y="27167590"/>
              <a:ext cx="6190621" cy="730629"/>
              <a:chOff x="2396644" y="27232736"/>
              <a:chExt cx="6190621" cy="730629"/>
            </a:xfrm>
          </p:grpSpPr>
          <p:grpSp>
            <p:nvGrpSpPr>
              <p:cNvPr id="751" name="Grupo 750"/>
              <p:cNvGrpSpPr/>
              <p:nvPr/>
            </p:nvGrpSpPr>
            <p:grpSpPr>
              <a:xfrm>
                <a:off x="2396644" y="2724575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61" name="Estrella de 4 puntas 760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62" name="Estrella de 4 puntas 761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52" name="Grupo 751"/>
              <p:cNvGrpSpPr/>
              <p:nvPr/>
            </p:nvGrpSpPr>
            <p:grpSpPr>
              <a:xfrm>
                <a:off x="5554559" y="27241121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59" name="Estrella de 4 puntas 758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60" name="Estrella de 4 puntas 759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53" name="Grupo 752"/>
              <p:cNvGrpSpPr/>
              <p:nvPr/>
            </p:nvGrpSpPr>
            <p:grpSpPr>
              <a:xfrm>
                <a:off x="7113361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57" name="Estrella de 4 puntas 756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58" name="Estrella de 4 puntas 757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754" name="Grupo 753"/>
              <p:cNvGrpSpPr/>
              <p:nvPr/>
            </p:nvGrpSpPr>
            <p:grpSpPr>
              <a:xfrm>
                <a:off x="3975907" y="27232736"/>
                <a:ext cx="1473904" cy="717614"/>
                <a:chOff x="2281098" y="27080336"/>
                <a:chExt cx="1473904" cy="717614"/>
              </a:xfrm>
            </p:grpSpPr>
            <p:sp>
              <p:nvSpPr>
                <p:cNvPr id="755" name="Estrella de 4 puntas 754"/>
                <p:cNvSpPr/>
                <p:nvPr/>
              </p:nvSpPr>
              <p:spPr>
                <a:xfrm>
                  <a:off x="3057084" y="27080336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756" name="Estrella de 4 puntas 755"/>
                <p:cNvSpPr/>
                <p:nvPr/>
              </p:nvSpPr>
              <p:spPr>
                <a:xfrm>
                  <a:off x="2281098" y="27084257"/>
                  <a:ext cx="697918" cy="713693"/>
                </a:xfrm>
                <a:prstGeom prst="star4">
                  <a:avLst>
                    <a:gd name="adj" fmla="val 2026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</p:grpSp>
      <p:pic>
        <p:nvPicPr>
          <p:cNvPr id="856" name="Picture 2" descr="https://lh5.googleusercontent.com/XAT3oXB4BIWYlpzqcv4m3I_pcr6BiqYUO7J0Ow33OgeGfTDU7M2hl7RcWWJyccqhDmxYcOjlbSu2-yAkQFJVkfl0rrJwoeiRnT7JwRqY6cFEjfKRegm9D73WdsLbChaPkzBUP2kjB1I">
            <a:extLst>
              <a:ext uri="{FF2B5EF4-FFF2-40B4-BE49-F238E27FC236}">
                <a16:creationId xmlns:a16="http://schemas.microsoft.com/office/drawing/2014/main" id="{7AF39AFC-D9B2-4638-9F7D-284314F16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59" y="38717594"/>
            <a:ext cx="3351130" cy="4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22"/>
          <p:cNvSpPr/>
          <p:nvPr/>
        </p:nvSpPr>
        <p:spPr>
          <a:xfrm>
            <a:off x="4604769" y="40164050"/>
            <a:ext cx="175578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Este estudio ha sido financiado con las Ayudas a la valorización de los productos </a:t>
            </a: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de calidad agroalimentaria diferenciada  de la  Conselleria de Agricultura, </a:t>
            </a: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Medio Ambiente, Cambio Climático y Desarrollo Rural con referencia 2021/VALORIZA/VSC/002</a:t>
            </a:r>
          </a:p>
        </p:txBody>
      </p:sp>
      <p:sp>
        <p:nvSpPr>
          <p:cNvPr id="859" name="CuadroTexto 858">
            <a:extLst>
              <a:ext uri="{FF2B5EF4-FFF2-40B4-BE49-F238E27FC236}">
                <a16:creationId xmlns:a16="http://schemas.microsoft.com/office/drawing/2014/main" id="{52AD89AC-9438-42CE-8EDB-D447200EAA11}"/>
              </a:ext>
            </a:extLst>
          </p:cNvPr>
          <p:cNvSpPr txBox="1"/>
          <p:nvPr/>
        </p:nvSpPr>
        <p:spPr>
          <a:xfrm>
            <a:off x="294968" y="2444134"/>
            <a:ext cx="28042709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García M.L., Argente M.J.</a:t>
            </a:r>
            <a:endParaRPr lang="es-ES" sz="4000" baseline="300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es-ES" sz="4000" baseline="30000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Centro de Investigación e Innovación Agroalimentaria y Agroambiental (CIAGRO-UMH), Universidad Miguel Hernández de Elche, Ctra. de Beniel km 3,2., 03312 Orihuela, España.</a:t>
            </a:r>
          </a:p>
          <a:p>
            <a:pPr algn="ctr"/>
            <a:br>
              <a:rPr lang="es-ES" sz="36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s-ES" sz="3600" dirty="0"/>
          </a:p>
        </p:txBody>
      </p:sp>
      <p:sp>
        <p:nvSpPr>
          <p:cNvPr id="24" name="Flecha derecha 23"/>
          <p:cNvSpPr/>
          <p:nvPr/>
        </p:nvSpPr>
        <p:spPr>
          <a:xfrm>
            <a:off x="9748597" y="11265021"/>
            <a:ext cx="2493672" cy="950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>
              <a:latin typeface="Affogato" panose="00000500000000000000" pitchFamily="2" charset="0"/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13000206" y="10943837"/>
            <a:ext cx="5434524" cy="17432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tx1"/>
                </a:solidFill>
                <a:latin typeface="Affogato" panose="00000500000000000000" pitchFamily="2" charset="0"/>
              </a:rPr>
              <a:t>CRITERIO DE SELECCIÓN: HOMOGENEIDAD DEL TAMAÑO DE CAMADA</a:t>
            </a:r>
          </a:p>
        </p:txBody>
      </p:sp>
      <p:sp>
        <p:nvSpPr>
          <p:cNvPr id="295" name="CuadroTexto 294">
            <a:extLst>
              <a:ext uri="{FF2B5EF4-FFF2-40B4-BE49-F238E27FC236}">
                <a16:creationId xmlns:a16="http://schemas.microsoft.com/office/drawing/2014/main" id="{174F1A1C-7050-42AD-AE08-BD2DAD3F4CE5}"/>
              </a:ext>
            </a:extLst>
          </p:cNvPr>
          <p:cNvSpPr txBox="1"/>
          <p:nvPr/>
        </p:nvSpPr>
        <p:spPr>
          <a:xfrm>
            <a:off x="15654667" y="19316912"/>
            <a:ext cx="13340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LÍNEA A: maternal resiliente; LINEA N: paternal de crecimiento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AxA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AxN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6" name="Picture 4" descr="https://lh4.googleusercontent.com/RpJ9PGLOgkBNtYT2jH3b1MVXxPjB0Hh8_IAiqBQTW7qkQNFjP2DA2kc6fJGXfzKov4ziyr0CSLTTLvFpfnZtoJSFtF5dzLvsQ7gfyVyA1dzMhZ_pb3wlQlpktSYT8ilr64BzcTU=s0">
            <a:extLst>
              <a:ext uri="{FF2B5EF4-FFF2-40B4-BE49-F238E27FC236}">
                <a16:creationId xmlns:a16="http://schemas.microsoft.com/office/drawing/2014/main" id="{430F101E-C7F7-42A7-A24C-84C57DB6A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658" y="21275007"/>
            <a:ext cx="3537391" cy="311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Imagen 296">
            <a:extLst>
              <a:ext uri="{FF2B5EF4-FFF2-40B4-BE49-F238E27FC236}">
                <a16:creationId xmlns:a16="http://schemas.microsoft.com/office/drawing/2014/main" id="{A3908473-2C43-421D-B18D-D5B1838E46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030455" y="21174361"/>
            <a:ext cx="3117936" cy="31900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EAB7066-E5E3-4A4D-ACAE-F53240833A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069" y="39116245"/>
            <a:ext cx="5401056" cy="1639824"/>
          </a:xfrm>
          <a:prstGeom prst="rect">
            <a:avLst/>
          </a:prstGeom>
        </p:spPr>
      </p:pic>
      <p:pic>
        <p:nvPicPr>
          <p:cNvPr id="300" name="image1.jpeg">
            <a:extLst>
              <a:ext uri="{FF2B5EF4-FFF2-40B4-BE49-F238E27FC236}">
                <a16:creationId xmlns:a16="http://schemas.microsoft.com/office/drawing/2014/main" id="{DD597E04-9829-4FC5-930C-2F08E68B2E13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804377" y="40914273"/>
            <a:ext cx="4716717" cy="1843807"/>
          </a:xfrm>
          <a:prstGeom prst="rect">
            <a:avLst/>
          </a:prstGeom>
        </p:spPr>
      </p:pic>
      <p:graphicFrame>
        <p:nvGraphicFramePr>
          <p:cNvPr id="308" name="Gráfico 307">
            <a:extLst>
              <a:ext uri="{FF2B5EF4-FFF2-40B4-BE49-F238E27FC236}">
                <a16:creationId xmlns:a16="http://schemas.microsoft.com/office/drawing/2014/main" id="{6B0A3921-0F1C-4AF8-8FC0-59AD75DF54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662433"/>
              </p:ext>
            </p:extLst>
          </p:nvPr>
        </p:nvGraphicFramePr>
        <p:xfrm>
          <a:off x="2884026" y="26301142"/>
          <a:ext cx="9974943" cy="4968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9" name="Gráfico 308">
            <a:extLst>
              <a:ext uri="{FF2B5EF4-FFF2-40B4-BE49-F238E27FC236}">
                <a16:creationId xmlns:a16="http://schemas.microsoft.com/office/drawing/2014/main" id="{77B9CE32-D95C-467F-A094-018A3301B6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775877"/>
              </p:ext>
            </p:extLst>
          </p:nvPr>
        </p:nvGraphicFramePr>
        <p:xfrm>
          <a:off x="12927007" y="27271783"/>
          <a:ext cx="6962321" cy="3991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0" name="Gráfico 309">
            <a:extLst>
              <a:ext uri="{FF2B5EF4-FFF2-40B4-BE49-F238E27FC236}">
                <a16:creationId xmlns:a16="http://schemas.microsoft.com/office/drawing/2014/main" id="{DBD5C1D9-5DC9-42F6-82F9-55FA987CC0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457983"/>
              </p:ext>
            </p:extLst>
          </p:nvPr>
        </p:nvGraphicFramePr>
        <p:xfrm>
          <a:off x="3099895" y="32169602"/>
          <a:ext cx="9803756" cy="5047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11" name="Gráfico 310">
            <a:extLst>
              <a:ext uri="{FF2B5EF4-FFF2-40B4-BE49-F238E27FC236}">
                <a16:creationId xmlns:a16="http://schemas.microsoft.com/office/drawing/2014/main" id="{683DFD04-CCB0-49A4-8B2E-9AE952BF23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032056"/>
              </p:ext>
            </p:extLst>
          </p:nvPr>
        </p:nvGraphicFramePr>
        <p:xfrm>
          <a:off x="12891185" y="33156536"/>
          <a:ext cx="6843807" cy="405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F21B68B-AF18-4C28-9EA9-5D28FEBFAFB5}"/>
              </a:ext>
            </a:extLst>
          </p:cNvPr>
          <p:cNvSpPr/>
          <p:nvPr/>
        </p:nvSpPr>
        <p:spPr>
          <a:xfrm>
            <a:off x="2840410" y="31571383"/>
            <a:ext cx="2850760" cy="1439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/>
              <a:t>91 días</a:t>
            </a:r>
          </a:p>
        </p:txBody>
      </p:sp>
      <p:sp>
        <p:nvSpPr>
          <p:cNvPr id="313" name="Rectángulo: esquinas redondeadas 312">
            <a:extLst>
              <a:ext uri="{FF2B5EF4-FFF2-40B4-BE49-F238E27FC236}">
                <a16:creationId xmlns:a16="http://schemas.microsoft.com/office/drawing/2014/main" id="{9FE78CD1-2581-4927-829D-B785A08A0FA2}"/>
              </a:ext>
            </a:extLst>
          </p:cNvPr>
          <p:cNvSpPr/>
          <p:nvPr/>
        </p:nvSpPr>
        <p:spPr>
          <a:xfrm>
            <a:off x="2797530" y="27002559"/>
            <a:ext cx="2850760" cy="1439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/>
              <a:t>63 días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9B49D6D4-832C-414B-8B00-17AE9B3CB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10149"/>
              </p:ext>
            </p:extLst>
          </p:nvPr>
        </p:nvGraphicFramePr>
        <p:xfrm>
          <a:off x="18469392" y="32934183"/>
          <a:ext cx="9996952" cy="3347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1782">
                  <a:extLst>
                    <a:ext uri="{9D8B030D-6E8A-4147-A177-3AD203B41FA5}">
                      <a16:colId xmlns:a16="http://schemas.microsoft.com/office/drawing/2014/main" val="3825780855"/>
                    </a:ext>
                  </a:extLst>
                </a:gridCol>
                <a:gridCol w="1670460">
                  <a:extLst>
                    <a:ext uri="{9D8B030D-6E8A-4147-A177-3AD203B41FA5}">
                      <a16:colId xmlns:a16="http://schemas.microsoft.com/office/drawing/2014/main" val="1332733188"/>
                    </a:ext>
                  </a:extLst>
                </a:gridCol>
                <a:gridCol w="1671919">
                  <a:extLst>
                    <a:ext uri="{9D8B030D-6E8A-4147-A177-3AD203B41FA5}">
                      <a16:colId xmlns:a16="http://schemas.microsoft.com/office/drawing/2014/main" val="801854749"/>
                    </a:ext>
                  </a:extLst>
                </a:gridCol>
                <a:gridCol w="1471873">
                  <a:extLst>
                    <a:ext uri="{9D8B030D-6E8A-4147-A177-3AD203B41FA5}">
                      <a16:colId xmlns:a16="http://schemas.microsoft.com/office/drawing/2014/main" val="977788451"/>
                    </a:ext>
                  </a:extLst>
                </a:gridCol>
                <a:gridCol w="296091">
                  <a:extLst>
                    <a:ext uri="{9D8B030D-6E8A-4147-A177-3AD203B41FA5}">
                      <a16:colId xmlns:a16="http://schemas.microsoft.com/office/drawing/2014/main" val="72350929"/>
                    </a:ext>
                  </a:extLst>
                </a:gridCol>
                <a:gridCol w="714827">
                  <a:extLst>
                    <a:ext uri="{9D8B030D-6E8A-4147-A177-3AD203B41FA5}">
                      <a16:colId xmlns:a16="http://schemas.microsoft.com/office/drawing/2014/main" val="4167084634"/>
                    </a:ext>
                  </a:extLst>
                </a:gridCol>
              </a:tblGrid>
              <a:tr h="13296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 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 err="1">
                          <a:effectLst/>
                          <a:latin typeface="Affogato" panose="00000500000000000000" pitchFamily="2" charset="0"/>
                        </a:rPr>
                        <a:t>AxA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 err="1">
                          <a:effectLst/>
                          <a:latin typeface="Affogato" panose="00000500000000000000" pitchFamily="2" charset="0"/>
                        </a:rPr>
                        <a:t>AxN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D</a:t>
                      </a:r>
                      <a:r>
                        <a:rPr lang="es-ES" sz="3200" b="1" baseline="-25000" dirty="0">
                          <a:effectLst/>
                          <a:latin typeface="Affogato" panose="00000500000000000000" pitchFamily="2" charset="0"/>
                        </a:rPr>
                        <a:t>A-N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3200" b="1" dirty="0">
                        <a:latin typeface="Affogato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P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9735568"/>
                  </a:ext>
                </a:extLst>
              </a:tr>
              <a:tr h="628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Rendimiento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a la canal (%)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65.2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>
                          <a:effectLst/>
                          <a:latin typeface="Affogato" panose="00000500000000000000" pitchFamily="2" charset="0"/>
                        </a:rPr>
                        <a:t>67.3</a:t>
                      </a:r>
                      <a:endParaRPr lang="es-ES" sz="3200" b="1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-2.1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0.92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103394"/>
                  </a:ext>
                </a:extLst>
              </a:tr>
              <a:tr h="628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>
                          <a:effectLst/>
                          <a:latin typeface="Affogato" panose="00000500000000000000" pitchFamily="2" charset="0"/>
                        </a:rPr>
                        <a:t>Canal comercial (g)</a:t>
                      </a:r>
                      <a:endParaRPr lang="es-ES" sz="3200" b="1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1215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>
                          <a:effectLst/>
                          <a:latin typeface="Affogato" panose="00000500000000000000" pitchFamily="2" charset="0"/>
                        </a:rPr>
                        <a:t>1273</a:t>
                      </a:r>
                      <a:endParaRPr lang="es-ES" sz="3200" b="1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-58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0.97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971019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B5DE2EB0-1B12-4E1D-9B5B-CB73FB0BF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83889"/>
              </p:ext>
            </p:extLst>
          </p:nvPr>
        </p:nvGraphicFramePr>
        <p:xfrm>
          <a:off x="18509761" y="26985433"/>
          <a:ext cx="9916214" cy="3515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8091">
                  <a:extLst>
                    <a:ext uri="{9D8B030D-6E8A-4147-A177-3AD203B41FA5}">
                      <a16:colId xmlns:a16="http://schemas.microsoft.com/office/drawing/2014/main" val="1499848047"/>
                    </a:ext>
                  </a:extLst>
                </a:gridCol>
                <a:gridCol w="1656971">
                  <a:extLst>
                    <a:ext uri="{9D8B030D-6E8A-4147-A177-3AD203B41FA5}">
                      <a16:colId xmlns:a16="http://schemas.microsoft.com/office/drawing/2014/main" val="247878467"/>
                    </a:ext>
                  </a:extLst>
                </a:gridCol>
                <a:gridCol w="1658416">
                  <a:extLst>
                    <a:ext uri="{9D8B030D-6E8A-4147-A177-3AD203B41FA5}">
                      <a16:colId xmlns:a16="http://schemas.microsoft.com/office/drawing/2014/main" val="2927658859"/>
                    </a:ext>
                  </a:extLst>
                </a:gridCol>
                <a:gridCol w="1547084">
                  <a:extLst>
                    <a:ext uri="{9D8B030D-6E8A-4147-A177-3AD203B41FA5}">
                      <a16:colId xmlns:a16="http://schemas.microsoft.com/office/drawing/2014/main" val="1972105054"/>
                    </a:ext>
                  </a:extLst>
                </a:gridCol>
                <a:gridCol w="315617">
                  <a:extLst>
                    <a:ext uri="{9D8B030D-6E8A-4147-A177-3AD203B41FA5}">
                      <a16:colId xmlns:a16="http://schemas.microsoft.com/office/drawing/2014/main" val="3064770469"/>
                    </a:ext>
                  </a:extLst>
                </a:gridCol>
                <a:gridCol w="600035">
                  <a:extLst>
                    <a:ext uri="{9D8B030D-6E8A-4147-A177-3AD203B41FA5}">
                      <a16:colId xmlns:a16="http://schemas.microsoft.com/office/drawing/2014/main" val="3534838591"/>
                    </a:ext>
                  </a:extLst>
                </a:gridCol>
              </a:tblGrid>
              <a:tr h="11038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 err="1">
                          <a:effectLst/>
                          <a:latin typeface="Affogato" panose="00000500000000000000" pitchFamily="2" charset="0"/>
                        </a:rPr>
                        <a:t>AxA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 err="1">
                          <a:effectLst/>
                          <a:latin typeface="Affogato" panose="00000500000000000000" pitchFamily="2" charset="0"/>
                        </a:rPr>
                        <a:t>AxN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D</a:t>
                      </a:r>
                      <a:r>
                        <a:rPr lang="es-ES" sz="3200" b="1" baseline="-25000" dirty="0">
                          <a:effectLst/>
                          <a:latin typeface="Affogato" panose="00000500000000000000" pitchFamily="2" charset="0"/>
                        </a:rPr>
                        <a:t>A-N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>
                          <a:effectLst/>
                          <a:latin typeface="Affogato" panose="00000500000000000000" pitchFamily="2" charset="0"/>
                        </a:rPr>
                        <a:t>P</a:t>
                      </a:r>
                      <a:endParaRPr lang="es-ES" sz="3200" b="1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9103718"/>
                  </a:ext>
                </a:extLst>
              </a:tr>
              <a:tr h="1036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Rendimiento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a la canal (%)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63.7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65.7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-2.0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>
                          <a:effectLst/>
                          <a:latin typeface="Affogato" panose="00000500000000000000" pitchFamily="2" charset="0"/>
                        </a:rPr>
                        <a:t>0.91</a:t>
                      </a:r>
                      <a:endParaRPr lang="es-ES" sz="3200" b="1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98266"/>
                  </a:ext>
                </a:extLst>
              </a:tr>
              <a:tr h="1036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>
                          <a:effectLst/>
                          <a:latin typeface="Affogato" panose="00000500000000000000" pitchFamily="2" charset="0"/>
                        </a:rPr>
                        <a:t>Canal comercial (g)</a:t>
                      </a:r>
                      <a:endParaRPr lang="es-ES" sz="3200" b="1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1078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1136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-58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effectLst/>
                          <a:latin typeface="Affogato" panose="00000500000000000000" pitchFamily="2" charset="0"/>
                        </a:rPr>
                        <a:t>0.97</a:t>
                      </a:r>
                      <a:endParaRPr lang="es-ES" sz="3200" b="1" dirty="0">
                        <a:effectLst/>
                        <a:latin typeface="Affogato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393484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52A57E5B-A501-44CE-A718-5EEFF497ABC1}"/>
              </a:ext>
            </a:extLst>
          </p:cNvPr>
          <p:cNvSpPr txBox="1"/>
          <p:nvPr/>
        </p:nvSpPr>
        <p:spPr>
          <a:xfrm>
            <a:off x="5483105" y="25900562"/>
            <a:ext cx="10542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ffogato" panose="00000500000000000000" pitchFamily="2" charset="0"/>
              </a:rPr>
              <a:t>FIGURA 1. Distribución de las partes de la canal de referencia</a:t>
            </a:r>
          </a:p>
          <a:p>
            <a:r>
              <a:rPr lang="es-ES" sz="2800" dirty="0">
                <a:latin typeface="Affogato" panose="00000500000000000000" pitchFamily="2" charset="0"/>
              </a:rPr>
              <a:t> de los animales </a:t>
            </a:r>
            <a:r>
              <a:rPr lang="es-ES" sz="2800" dirty="0" err="1">
                <a:latin typeface="Affogato" panose="00000500000000000000" pitchFamily="2" charset="0"/>
              </a:rPr>
              <a:t>AxA</a:t>
            </a:r>
            <a:r>
              <a:rPr lang="es-ES" sz="2800" dirty="0">
                <a:latin typeface="Affogato" panose="00000500000000000000" pitchFamily="2" charset="0"/>
              </a:rPr>
              <a:t> y </a:t>
            </a:r>
            <a:r>
              <a:rPr lang="es-ES" sz="2800" dirty="0" err="1">
                <a:latin typeface="Affogato" panose="00000500000000000000" pitchFamily="2" charset="0"/>
              </a:rPr>
              <a:t>AxN</a:t>
            </a:r>
            <a:r>
              <a:rPr lang="es-ES" sz="2800" dirty="0">
                <a:latin typeface="Affogato" panose="00000500000000000000" pitchFamily="2" charset="0"/>
              </a:rPr>
              <a:t> a los 63 días de edad</a:t>
            </a:r>
          </a:p>
        </p:txBody>
      </p:sp>
      <p:sp>
        <p:nvSpPr>
          <p:cNvPr id="318" name="CuadroTexto 317">
            <a:extLst>
              <a:ext uri="{FF2B5EF4-FFF2-40B4-BE49-F238E27FC236}">
                <a16:creationId xmlns:a16="http://schemas.microsoft.com/office/drawing/2014/main" id="{770C85DF-FB15-4633-B4FE-88FCB65C832F}"/>
              </a:ext>
            </a:extLst>
          </p:cNvPr>
          <p:cNvSpPr txBox="1"/>
          <p:nvPr/>
        </p:nvSpPr>
        <p:spPr>
          <a:xfrm>
            <a:off x="5886074" y="31687579"/>
            <a:ext cx="10542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ffogato" panose="00000500000000000000" pitchFamily="2" charset="0"/>
              </a:rPr>
              <a:t>FIGURA 2. Distribución de las partes de la canal de referencia</a:t>
            </a:r>
          </a:p>
          <a:p>
            <a:r>
              <a:rPr lang="es-ES" sz="2800" dirty="0">
                <a:latin typeface="Affogato" panose="00000500000000000000" pitchFamily="2" charset="0"/>
              </a:rPr>
              <a:t> de los animales </a:t>
            </a:r>
            <a:r>
              <a:rPr lang="es-ES" sz="2800" dirty="0" err="1">
                <a:latin typeface="Affogato" panose="00000500000000000000" pitchFamily="2" charset="0"/>
              </a:rPr>
              <a:t>AxA</a:t>
            </a:r>
            <a:r>
              <a:rPr lang="es-ES" sz="2800" dirty="0">
                <a:latin typeface="Affogato" panose="00000500000000000000" pitchFamily="2" charset="0"/>
              </a:rPr>
              <a:t> y </a:t>
            </a:r>
            <a:r>
              <a:rPr lang="es-ES" sz="2800" dirty="0" err="1">
                <a:latin typeface="Affogato" panose="00000500000000000000" pitchFamily="2" charset="0"/>
              </a:rPr>
              <a:t>AxN</a:t>
            </a:r>
            <a:r>
              <a:rPr lang="es-ES" sz="2800" dirty="0">
                <a:latin typeface="Affogato" panose="00000500000000000000" pitchFamily="2" charset="0"/>
              </a:rPr>
              <a:t> a los 91 días de edad</a:t>
            </a:r>
          </a:p>
        </p:txBody>
      </p:sp>
      <p:sp>
        <p:nvSpPr>
          <p:cNvPr id="319" name="CuadroTexto 318">
            <a:extLst>
              <a:ext uri="{FF2B5EF4-FFF2-40B4-BE49-F238E27FC236}">
                <a16:creationId xmlns:a16="http://schemas.microsoft.com/office/drawing/2014/main" id="{C407B3B1-451A-44CD-B48E-F39E62E0AF21}"/>
              </a:ext>
            </a:extLst>
          </p:cNvPr>
          <p:cNvSpPr txBox="1"/>
          <p:nvPr/>
        </p:nvSpPr>
        <p:spPr>
          <a:xfrm>
            <a:off x="18007703" y="25796094"/>
            <a:ext cx="10792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ffogato" panose="00000500000000000000" pitchFamily="2" charset="0"/>
              </a:rPr>
              <a:t>TABLA 1. Media, diferencia (D) entre animales </a:t>
            </a:r>
            <a:r>
              <a:rPr lang="es-ES" sz="2800" dirty="0" err="1">
                <a:latin typeface="Affogato" panose="00000500000000000000" pitchFamily="2" charset="0"/>
              </a:rPr>
              <a:t>AxA</a:t>
            </a:r>
            <a:r>
              <a:rPr lang="es-ES" sz="2800" dirty="0">
                <a:latin typeface="Affogato" panose="00000500000000000000" pitchFamily="2" charset="0"/>
              </a:rPr>
              <a:t> y </a:t>
            </a:r>
            <a:r>
              <a:rPr lang="es-ES" sz="2800" dirty="0" err="1">
                <a:latin typeface="Affogato" panose="00000500000000000000" pitchFamily="2" charset="0"/>
              </a:rPr>
              <a:t>AxN</a:t>
            </a:r>
            <a:r>
              <a:rPr lang="es-ES" sz="2800" dirty="0">
                <a:latin typeface="Affogato" panose="00000500000000000000" pitchFamily="2" charset="0"/>
              </a:rPr>
              <a:t> para el</a:t>
            </a:r>
          </a:p>
          <a:p>
            <a:r>
              <a:rPr lang="es-ES" sz="2800" dirty="0">
                <a:latin typeface="Affogato" panose="00000500000000000000" pitchFamily="2" charset="0"/>
              </a:rPr>
              <a:t>Rendimiento a la canal y la canal comercial a los 63 días de edad </a:t>
            </a:r>
          </a:p>
        </p:txBody>
      </p:sp>
      <p:sp>
        <p:nvSpPr>
          <p:cNvPr id="320" name="CuadroTexto 319">
            <a:extLst>
              <a:ext uri="{FF2B5EF4-FFF2-40B4-BE49-F238E27FC236}">
                <a16:creationId xmlns:a16="http://schemas.microsoft.com/office/drawing/2014/main" id="{A9C053E8-5AC3-48F3-8F07-251558377F18}"/>
              </a:ext>
            </a:extLst>
          </p:cNvPr>
          <p:cNvSpPr txBox="1"/>
          <p:nvPr/>
        </p:nvSpPr>
        <p:spPr>
          <a:xfrm>
            <a:off x="17909992" y="31690204"/>
            <a:ext cx="10792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ffogato" panose="00000500000000000000" pitchFamily="2" charset="0"/>
              </a:rPr>
              <a:t>TABLA 2. Media, diferencia (D) entre animales </a:t>
            </a:r>
            <a:r>
              <a:rPr lang="es-ES" sz="2800" dirty="0" err="1">
                <a:latin typeface="Affogato" panose="00000500000000000000" pitchFamily="2" charset="0"/>
              </a:rPr>
              <a:t>AxA</a:t>
            </a:r>
            <a:r>
              <a:rPr lang="es-ES" sz="2800" dirty="0">
                <a:latin typeface="Affogato" panose="00000500000000000000" pitchFamily="2" charset="0"/>
              </a:rPr>
              <a:t> y </a:t>
            </a:r>
            <a:r>
              <a:rPr lang="es-ES" sz="2800" dirty="0" err="1">
                <a:latin typeface="Affogato" panose="00000500000000000000" pitchFamily="2" charset="0"/>
              </a:rPr>
              <a:t>AxN</a:t>
            </a:r>
            <a:r>
              <a:rPr lang="es-ES" sz="2800" dirty="0">
                <a:latin typeface="Affogato" panose="00000500000000000000" pitchFamily="2" charset="0"/>
              </a:rPr>
              <a:t> para el</a:t>
            </a:r>
          </a:p>
          <a:p>
            <a:r>
              <a:rPr lang="es-ES" sz="2800" dirty="0">
                <a:latin typeface="Affogato" panose="00000500000000000000" pitchFamily="2" charset="0"/>
              </a:rPr>
              <a:t>Rendimiento a la canal y la canal comercial a los 91 días de edad </a:t>
            </a:r>
          </a:p>
        </p:txBody>
      </p:sp>
      <p:sp>
        <p:nvSpPr>
          <p:cNvPr id="321" name="CuadroTexto 320">
            <a:extLst>
              <a:ext uri="{FF2B5EF4-FFF2-40B4-BE49-F238E27FC236}">
                <a16:creationId xmlns:a16="http://schemas.microsoft.com/office/drawing/2014/main" id="{AE2682D1-4AE7-44AF-8456-CBD4DB4FD120}"/>
              </a:ext>
            </a:extLst>
          </p:cNvPr>
          <p:cNvSpPr txBox="1"/>
          <p:nvPr/>
        </p:nvSpPr>
        <p:spPr>
          <a:xfrm>
            <a:off x="18434730" y="30692042"/>
            <a:ext cx="10762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ffogato" panose="00000500000000000000" pitchFamily="2" charset="0"/>
              </a:rPr>
              <a:t>P: Probabilidad de que la D sea menor que cero</a:t>
            </a:r>
          </a:p>
        </p:txBody>
      </p:sp>
      <p:sp>
        <p:nvSpPr>
          <p:cNvPr id="322" name="CuadroTexto 321">
            <a:extLst>
              <a:ext uri="{FF2B5EF4-FFF2-40B4-BE49-F238E27FC236}">
                <a16:creationId xmlns:a16="http://schemas.microsoft.com/office/drawing/2014/main" id="{99D3185D-CFEB-4728-8C4E-281347902498}"/>
              </a:ext>
            </a:extLst>
          </p:cNvPr>
          <p:cNvSpPr txBox="1"/>
          <p:nvPr/>
        </p:nvSpPr>
        <p:spPr>
          <a:xfrm>
            <a:off x="18518002" y="36497538"/>
            <a:ext cx="10762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ffogato" panose="00000500000000000000" pitchFamily="2" charset="0"/>
              </a:rPr>
              <a:t>P: Probabilidad de que la D sea menor que cero</a:t>
            </a:r>
          </a:p>
        </p:txBody>
      </p:sp>
      <p:sp>
        <p:nvSpPr>
          <p:cNvPr id="336" name="Rectángulo redondeado 24">
            <a:extLst>
              <a:ext uri="{FF2B5EF4-FFF2-40B4-BE49-F238E27FC236}">
                <a16:creationId xmlns:a16="http://schemas.microsoft.com/office/drawing/2014/main" id="{AB538D1F-B4DF-420A-88E9-0E53E935B825}"/>
              </a:ext>
            </a:extLst>
          </p:cNvPr>
          <p:cNvSpPr/>
          <p:nvPr/>
        </p:nvSpPr>
        <p:spPr>
          <a:xfrm>
            <a:off x="21168050" y="10841715"/>
            <a:ext cx="6008769" cy="17432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chemeClr val="tx1"/>
                </a:solidFill>
                <a:latin typeface="Affogato" panose="00000500000000000000" pitchFamily="2" charset="0"/>
                <a:ea typeface="Arial" panose="020B0604020202020204" pitchFamily="34" charset="0"/>
              </a:rPr>
              <a:t>ESTÁ LÍNEA ES  MENOS SENSIBLE AL ESTRÉS Y A LAS ENFERMEDADES QUE SU COETANEA DIVERGENTE</a:t>
            </a:r>
            <a:endParaRPr lang="es-ES" sz="2800" b="1" dirty="0">
              <a:solidFill>
                <a:schemeClr val="tx1"/>
              </a:solidFill>
              <a:latin typeface="Affogato" panose="00000500000000000000" pitchFamily="2" charset="0"/>
            </a:endParaRPr>
          </a:p>
        </p:txBody>
      </p:sp>
      <p:sp>
        <p:nvSpPr>
          <p:cNvPr id="370" name="Flecha derecha 23">
            <a:extLst>
              <a:ext uri="{FF2B5EF4-FFF2-40B4-BE49-F238E27FC236}">
                <a16:creationId xmlns:a16="http://schemas.microsoft.com/office/drawing/2014/main" id="{03A3C278-A3C1-4146-8BF9-E54C3992E943}"/>
              </a:ext>
            </a:extLst>
          </p:cNvPr>
          <p:cNvSpPr/>
          <p:nvPr/>
        </p:nvSpPr>
        <p:spPr>
          <a:xfrm>
            <a:off x="18692686" y="11279879"/>
            <a:ext cx="2274719" cy="950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>
              <a:latin typeface="Affogato" panose="00000500000000000000" pitchFamily="2" charset="0"/>
            </a:endParaRPr>
          </a:p>
        </p:txBody>
      </p:sp>
      <p:sp>
        <p:nvSpPr>
          <p:cNvPr id="373" name="Forma libre: forma 372">
            <a:extLst>
              <a:ext uri="{FF2B5EF4-FFF2-40B4-BE49-F238E27FC236}">
                <a16:creationId xmlns:a16="http://schemas.microsoft.com/office/drawing/2014/main" id="{EF11D00C-CB16-4C38-90B4-62DF69CCB84C}"/>
              </a:ext>
            </a:extLst>
          </p:cNvPr>
          <p:cNvSpPr/>
          <p:nvPr/>
        </p:nvSpPr>
        <p:spPr>
          <a:xfrm>
            <a:off x="4432041" y="13421763"/>
            <a:ext cx="21806409" cy="2848388"/>
          </a:xfrm>
          <a:custGeom>
            <a:avLst/>
            <a:gdLst>
              <a:gd name="connsiteX0" fmla="*/ 0 w 6193115"/>
              <a:gd name="connsiteY0" fmla="*/ 586148 h 3516817"/>
              <a:gd name="connsiteX1" fmla="*/ 586148 w 6193115"/>
              <a:gd name="connsiteY1" fmla="*/ 0 h 3516817"/>
              <a:gd name="connsiteX2" fmla="*/ 5606967 w 6193115"/>
              <a:gd name="connsiteY2" fmla="*/ 0 h 3516817"/>
              <a:gd name="connsiteX3" fmla="*/ 6193115 w 6193115"/>
              <a:gd name="connsiteY3" fmla="*/ 586148 h 3516817"/>
              <a:gd name="connsiteX4" fmla="*/ 6193115 w 6193115"/>
              <a:gd name="connsiteY4" fmla="*/ 2930669 h 3516817"/>
              <a:gd name="connsiteX5" fmla="*/ 5606967 w 6193115"/>
              <a:gd name="connsiteY5" fmla="*/ 3516817 h 3516817"/>
              <a:gd name="connsiteX6" fmla="*/ 586148 w 6193115"/>
              <a:gd name="connsiteY6" fmla="*/ 3516817 h 3516817"/>
              <a:gd name="connsiteX7" fmla="*/ 0 w 6193115"/>
              <a:gd name="connsiteY7" fmla="*/ 2930669 h 3516817"/>
              <a:gd name="connsiteX8" fmla="*/ 0 w 6193115"/>
              <a:gd name="connsiteY8" fmla="*/ 586148 h 351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3115" h="3516817">
                <a:moveTo>
                  <a:pt x="0" y="586148"/>
                </a:moveTo>
                <a:cubicBezTo>
                  <a:pt x="0" y="262427"/>
                  <a:pt x="262427" y="0"/>
                  <a:pt x="586148" y="0"/>
                </a:cubicBezTo>
                <a:lnTo>
                  <a:pt x="5606967" y="0"/>
                </a:lnTo>
                <a:cubicBezTo>
                  <a:pt x="5930688" y="0"/>
                  <a:pt x="6193115" y="262427"/>
                  <a:pt x="6193115" y="586148"/>
                </a:cubicBezTo>
                <a:lnTo>
                  <a:pt x="6193115" y="2930669"/>
                </a:lnTo>
                <a:cubicBezTo>
                  <a:pt x="6193115" y="3254390"/>
                  <a:pt x="5930688" y="3516817"/>
                  <a:pt x="5606967" y="3516817"/>
                </a:cubicBezTo>
                <a:lnTo>
                  <a:pt x="586148" y="3516817"/>
                </a:lnTo>
                <a:cubicBezTo>
                  <a:pt x="262427" y="3516817"/>
                  <a:pt x="0" y="3254390"/>
                  <a:pt x="0" y="2930669"/>
                </a:cubicBezTo>
                <a:lnTo>
                  <a:pt x="0" y="58614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117" tIns="263117" rIns="263117" bIns="263117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3200" b="1" dirty="0">
                <a:solidFill>
                  <a:schemeClr val="tx1"/>
                </a:solidFill>
                <a:latin typeface="Affogato" panose="00000500000000000000" pitchFamily="2" charset="0"/>
              </a:rPr>
              <a:t>EN LA PRODUCCIÓN SE REALIZA EL CRUCE ENTRE LÍNEAS MATERNALES CON MACHOS SELECCIONADOS POR CRECIMIENTO PARA OBTENER EL PRODUCTO COMERCIAL A 63 DÍAS DE EDAD O A 91 DÍAS DE EDAD EN PRODUCCIÓN ECOLÓGICA</a:t>
            </a:r>
            <a:endParaRPr lang="es-ES" sz="3200" b="1" kern="1200" dirty="0">
              <a:solidFill>
                <a:schemeClr val="tx1"/>
              </a:solidFill>
              <a:latin typeface="Affogato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289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3434</TotalTime>
  <Words>491</Words>
  <Application>Microsoft Office PowerPoint</Application>
  <PresentationFormat>Personalizado</PresentationFormat>
  <Paragraphs>76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Affogato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CASTO REBOLLO</dc:creator>
  <cp:lastModifiedBy>Garcia Pardo, Maria De La Luz</cp:lastModifiedBy>
  <cp:revision>71</cp:revision>
  <dcterms:created xsi:type="dcterms:W3CDTF">2019-04-06T10:30:00Z</dcterms:created>
  <dcterms:modified xsi:type="dcterms:W3CDTF">2021-12-09T18:09:39Z</dcterms:modified>
</cp:coreProperties>
</file>